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5" r:id="rId2"/>
    <p:sldId id="276" r:id="rId3"/>
    <p:sldId id="27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33"/>
    <a:srgbClr val="8DC63F"/>
    <a:srgbClr val="000000"/>
    <a:srgbClr val="2394B2"/>
    <a:srgbClr val="F05A7E"/>
    <a:srgbClr val="FF66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56" autoAdjust="0"/>
  </p:normalViewPr>
  <p:slideViewPr>
    <p:cSldViewPr>
      <p:cViewPr varScale="1">
        <p:scale>
          <a:sx n="51" d="100"/>
          <a:sy n="51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83D7CD-A64C-4D7C-874A-E52A123F8DE5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en-US" noProof="0" smtClean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DC60A2C-31E3-4F1A-BD9B-6D2E1220368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2CC1FF-5E1A-4717-8E9A-4384C3F2C294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AEEF69-25C9-4FFF-A136-4C371FCA9957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255F068-5CE9-4171-9F05-6AFAE3183B38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22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5647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6875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957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07550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289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6828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F6412-EB2F-4DD7-91BA-0195612CA5C1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FCC48-9AE5-4CFA-BD6D-149D4431BD9C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4532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D1079-3905-4240-96F0-FB90D1354678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2C677-61D6-4C88-8890-2BC42757C9F7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64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D2C76-784A-4B69-8B47-F6D054CE404D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3324-DE29-4E74-8360-576204B2BD76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3988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2527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14C4A-85EA-48E5-AC59-CA96434A263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A9F53-8E53-480B-B8E6-09B141F8B030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2610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E26131-1142-4431-B429-3FE5CEAD8FFD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942D9-A283-4F1F-A8C1-A51D212E3894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2582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619F1-6BD8-46C2-8FD9-33D9AF55F19A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C2C4E-A64B-4970-9C23-14A8572E5996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3327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C52664-41B2-48A0-8E7D-36CC57EA82B6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89979-B193-478E-9837-715A4F6839FD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7598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1BE237-F9E0-4BDA-B584-BE267E43E9B0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E2EF6-D73D-4F9C-A86B-9CEB91B9FEDC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8384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F7CEE-361B-4BBD-820B-402FE0369B39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AC401-C306-4AF7-92EA-FDC95D7F6601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36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C178E51-4B01-4118-B7BB-99C910EE072B}" type="datetimeFigureOut">
              <a:rPr lang="en-US" smtClean="0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AA0D826-9FFB-41E0-9388-F72C637F8773}" type="slidenum">
              <a:rPr lang="en-US" altLang="x-none" smtClean="0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7252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22.4.2020.</a:t>
            </a:r>
          </a:p>
          <a:p>
            <a:r>
              <a:rPr lang="hr-HR" dirty="0" smtClean="0"/>
              <a:t>SRIJEDA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67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50" y="685801"/>
            <a:ext cx="8629649" cy="1151965"/>
          </a:xfrm>
        </p:spPr>
        <p:txBody>
          <a:bodyPr/>
          <a:lstStyle/>
          <a:p>
            <a:r>
              <a:rPr lang="hr-HR" sz="3000" dirty="0" smtClean="0"/>
              <a:t>Danas ćemo učiti pisano dijeljenje šesteroznamenkastog broja jednoznamenkastim (427 935 : 3)</a:t>
            </a:r>
            <a:br>
              <a:rPr lang="hr-HR" sz="3000" dirty="0" smtClean="0"/>
            </a:br>
            <a:r>
              <a:rPr lang="hr-HR" sz="3000" dirty="0" smtClean="0"/>
              <a:t>(stranica 114 u </a:t>
            </a:r>
            <a:r>
              <a:rPr lang="hr-HR" sz="3000" dirty="0" err="1" smtClean="0"/>
              <a:t>udž</a:t>
            </a:r>
            <a:r>
              <a:rPr lang="hr-HR" sz="3000" dirty="0" smtClean="0"/>
              <a:t>.)</a:t>
            </a:r>
            <a:endParaRPr lang="hr-HR" sz="3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>
                <a:latin typeface="Arial Rounded MT Bold" panose="020F0704030504030204" pitchFamily="34" charset="0"/>
              </a:rPr>
              <a:t>Postupak dijeljenja je isti, krećemo od prvog broja s lijeve strane, mjesna vrijednost tog broja su ST, znači 4 : 3 = 1 – pišemo ga desno iza znaka jednako…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Molim vas da ponovno pogledate video od ponedjeljka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Ako će sve dobro raditi u </a:t>
            </a:r>
            <a:r>
              <a:rPr lang="hr-HR" dirty="0" err="1" smtClean="0">
                <a:latin typeface="Arial Rounded MT Bold" panose="020F0704030504030204" pitchFamily="34" charset="0"/>
              </a:rPr>
              <a:t>ZOOm</a:t>
            </a:r>
            <a:r>
              <a:rPr lang="hr-HR" dirty="0" smtClean="0">
                <a:latin typeface="Arial Rounded MT Bold" panose="020F0704030504030204" pitchFamily="34" charset="0"/>
              </a:rPr>
              <a:t> učionici, onda ćemo to moći zajedno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Sa sljedećeg slajda zapiši sve u bilježnicu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Piši dio po dio kako ti se pojavljuje</a:t>
            </a:r>
          </a:p>
          <a:p>
            <a:r>
              <a:rPr lang="hr-HR" dirty="0" smtClean="0">
                <a:latin typeface="Arial Rounded MT Bold" panose="020F0704030504030204" pitchFamily="34" charset="0"/>
              </a:rPr>
              <a:t>Riješi stranicu 115 u udžbeniku</a:t>
            </a:r>
            <a:endParaRPr lang="hr-H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Naslov 1"/>
          <p:cNvSpPr>
            <a:spLocks noGrp="1"/>
          </p:cNvSpPr>
          <p:nvPr>
            <p:ph type="title"/>
          </p:nvPr>
        </p:nvSpPr>
        <p:spPr>
          <a:xfrm>
            <a:off x="438150" y="214313"/>
            <a:ext cx="8229600" cy="387350"/>
          </a:xfrm>
        </p:spPr>
        <p:txBody>
          <a:bodyPr/>
          <a:lstStyle/>
          <a:p>
            <a:pPr eaLnBrk="1" hangingPunct="1"/>
            <a:r>
              <a:rPr lang="hr-HR" sz="2800" smtClean="0">
                <a:solidFill>
                  <a:schemeClr val="bg1"/>
                </a:solidFill>
              </a:rPr>
              <a:t>Plan ploče</a:t>
            </a:r>
            <a:endParaRPr lang="en-US" sz="2800" smtClean="0">
              <a:solidFill>
                <a:schemeClr val="bg1"/>
              </a:solidFill>
            </a:endParaRPr>
          </a:p>
        </p:txBody>
      </p:sp>
      <p:pic>
        <p:nvPicPr>
          <p:cNvPr id="2050" name="Rezervirano mjesto sadržaja 5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25400" y="-223838"/>
            <a:ext cx="9156700" cy="6867526"/>
          </a:xfrm>
        </p:spPr>
      </p:pic>
      <p:sp>
        <p:nvSpPr>
          <p:cNvPr id="8212" name="TekstniOkvir 13"/>
          <p:cNvSpPr txBox="1">
            <a:spLocks noChangeArrowheads="1"/>
          </p:cNvSpPr>
          <p:nvPr/>
        </p:nvSpPr>
        <p:spPr bwMode="auto">
          <a:xfrm>
            <a:off x="3067050" y="5772150"/>
            <a:ext cx="585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>
                <a:latin typeface="Calibri" pitchFamily="34" charset="0"/>
              </a:rPr>
              <a:t>U jednom je stakleniku posađeno 142 645 lukovica tulipana.</a:t>
            </a:r>
            <a:endParaRPr lang="en-US">
              <a:latin typeface="Calibri" pitchFamily="34" charset="0"/>
            </a:endParaRPr>
          </a:p>
        </p:txBody>
      </p:sp>
      <p:sp>
        <p:nvSpPr>
          <p:cNvPr id="8218" name="TekstniOkvir 15"/>
          <p:cNvSpPr txBox="1">
            <a:spLocks noChangeArrowheads="1"/>
          </p:cNvSpPr>
          <p:nvPr/>
        </p:nvSpPr>
        <p:spPr bwMode="auto">
          <a:xfrm>
            <a:off x="2362200" y="876300"/>
            <a:ext cx="4184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400" dirty="0">
                <a:latin typeface="+mn-lt"/>
                <a:cs typeface="+mn-cs"/>
              </a:rPr>
              <a:t>PISANO DIJELJENJE (427 935 : 3)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7038" y="1423988"/>
            <a:ext cx="7985125" cy="9223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U velikom rasadniku cvijeća u tri jednaka staklenika posađeno je ukupno 427 935 lukovica tulipana.</a:t>
            </a:r>
          </a:p>
          <a:p>
            <a:r>
              <a:rPr lang="hr-HR">
                <a:latin typeface="Calibri" pitchFamily="34" charset="0"/>
              </a:rPr>
              <a:t>Koliko je lukovica tulipana posađeno u jednom stakleniku?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8150" y="2544763"/>
          <a:ext cx="2342268" cy="3926771"/>
        </p:xfrm>
        <a:graphic>
          <a:graphicData uri="http://schemas.openxmlformats.org/drawingml/2006/table">
            <a:tbl>
              <a:tblPr/>
              <a:tblGrid>
                <a:gridCol w="388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4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- 3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1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7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7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-6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1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9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8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1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800" baseline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ica 10"/>
          <p:cNvGraphicFramePr>
            <a:graphicFrameLocks noGrp="1"/>
          </p:cNvGraphicFramePr>
          <p:nvPr/>
        </p:nvGraphicFramePr>
        <p:xfrm>
          <a:off x="3351213" y="2549525"/>
          <a:ext cx="2439194" cy="767682"/>
        </p:xfrm>
        <a:graphic>
          <a:graphicData uri="http://schemas.openxmlformats.org/drawingml/2006/table">
            <a:tbl>
              <a:tblPr/>
              <a:tblGrid>
                <a:gridCol w="39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6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D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5A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 J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94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1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4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6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67013" y="2809875"/>
            <a:ext cx="5984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hr-HR" dirty="0">
                <a:latin typeface="+mn-lt"/>
                <a:cs typeface="+mn-cs"/>
              </a:rPr>
              <a:t>: 3 </a:t>
            </a:r>
            <a:r>
              <a:rPr lang="hr-HR" sz="2000" dirty="0">
                <a:latin typeface="+mn-lt"/>
                <a:cs typeface="+mn-cs"/>
              </a:rPr>
              <a:t>=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87550" y="6176963"/>
            <a:ext cx="779463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16075" y="5610225"/>
            <a:ext cx="741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7"/>
          <p:cNvCxnSpPr/>
          <p:nvPr/>
        </p:nvCxnSpPr>
        <p:spPr>
          <a:xfrm flipH="1">
            <a:off x="1219200" y="5127625"/>
            <a:ext cx="7921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38150" y="3962400"/>
            <a:ext cx="781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800600" y="3621088"/>
            <a:ext cx="2117725" cy="202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hr-HR" sz="800">
                <a:latin typeface="Calibri" pitchFamily="34" charset="0"/>
              </a:rPr>
              <a:t>   </a:t>
            </a:r>
            <a:r>
              <a:rPr lang="hr-HR" sz="1600">
                <a:latin typeface="Calibri" pitchFamily="34" charset="0"/>
              </a:rPr>
              <a:t>427935 : 3= 142645</a:t>
            </a:r>
          </a:p>
          <a:p>
            <a:pPr eaLnBrk="0" hangingPunct="0"/>
            <a:r>
              <a:rPr lang="hr-HR" sz="1600">
                <a:latin typeface="Calibri" pitchFamily="34" charset="0"/>
              </a:rPr>
              <a:t>  12</a:t>
            </a:r>
            <a:endParaRPr lang="hr-HR" sz="1600">
              <a:latin typeface="Times New Roman" pitchFamily="18" charset="0"/>
            </a:endParaRPr>
          </a:p>
          <a:p>
            <a:pPr eaLnBrk="0" hangingPunct="0"/>
            <a:r>
              <a:rPr lang="hr-HR" sz="1600">
                <a:latin typeface="Calibri" pitchFamily="34" charset="0"/>
              </a:rPr>
              <a:t>    07</a:t>
            </a:r>
          </a:p>
          <a:p>
            <a:pPr eaLnBrk="0" hangingPunct="0"/>
            <a:r>
              <a:rPr lang="hr-HR" sz="1600">
                <a:latin typeface="Calibri" pitchFamily="34" charset="0"/>
              </a:rPr>
              <a:t>      19</a:t>
            </a:r>
          </a:p>
          <a:p>
            <a:pPr eaLnBrk="0" hangingPunct="0"/>
            <a:r>
              <a:rPr lang="hr-HR" sz="1600">
                <a:latin typeface="Calibri" pitchFamily="34" charset="0"/>
              </a:rPr>
              <a:t>         13</a:t>
            </a:r>
          </a:p>
          <a:p>
            <a:pPr eaLnBrk="0" hangingPunct="0"/>
            <a:r>
              <a:rPr lang="hr-HR" sz="1600">
                <a:latin typeface="Calibri" pitchFamily="34" charset="0"/>
              </a:rPr>
              <a:t>            15</a:t>
            </a:r>
          </a:p>
          <a:p>
            <a:pPr eaLnBrk="0" hangingPunct="0"/>
            <a:r>
              <a:rPr lang="hr-HR" sz="1600">
                <a:latin typeface="Calibri" pitchFamily="34" charset="0"/>
              </a:rPr>
              <a:t>              0</a:t>
            </a:r>
          </a:p>
          <a:p>
            <a:pPr eaLnBrk="0" hangingPunct="0">
              <a:spcAft>
                <a:spcPts val="800"/>
              </a:spcAft>
            </a:pPr>
            <a:r>
              <a:rPr lang="hr-HR" sz="1100"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4" name="TekstniOkvir 3"/>
          <p:cNvSpPr txBox="1"/>
          <p:nvPr/>
        </p:nvSpPr>
        <p:spPr>
          <a:xfrm>
            <a:off x="7086600" y="3640138"/>
            <a:ext cx="14478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hr-HR" sz="1600" dirty="0">
                <a:latin typeface="+mn-lt"/>
                <a:cs typeface="+mn-cs"/>
              </a:rPr>
              <a:t>PROVJERA</a:t>
            </a:r>
          </a:p>
          <a:p>
            <a:pPr eaLnBrk="0" hangingPunct="0">
              <a:defRPr/>
            </a:pPr>
            <a:endParaRPr lang="hr-HR" sz="16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hr-HR" sz="1600" dirty="0">
                <a:latin typeface="+mn-lt"/>
                <a:cs typeface="+mn-cs"/>
              </a:rPr>
              <a:t>   </a:t>
            </a:r>
            <a:r>
              <a:rPr lang="hr-HR" sz="1600" u="sng" dirty="0">
                <a:latin typeface="+mn-lt"/>
                <a:cs typeface="+mn-cs"/>
              </a:rPr>
              <a:t>142645 </a:t>
            </a:r>
            <a:r>
              <a:rPr lang="hr-HR" sz="1600" u="sng" dirty="0">
                <a:latin typeface="Calibri" panose="020F0502020204030204" pitchFamily="34" charset="0"/>
                <a:cs typeface="+mn-cs"/>
              </a:rPr>
              <a:t>· 3</a:t>
            </a:r>
          </a:p>
          <a:p>
            <a:pPr eaLnBrk="0" hangingPunct="0">
              <a:defRPr/>
            </a:pPr>
            <a:r>
              <a:rPr lang="hr-HR" sz="1600" dirty="0">
                <a:latin typeface="Calibri" panose="020F0502020204030204" pitchFamily="34" charset="0"/>
                <a:cs typeface="+mn-cs"/>
              </a:rPr>
              <a:t>   472935</a:t>
            </a:r>
            <a:endParaRPr lang="hr-HR" sz="1600" dirty="0">
              <a:latin typeface="+mn-lt"/>
              <a:cs typeface="+mn-cs"/>
            </a:endParaRPr>
          </a:p>
        </p:txBody>
      </p:sp>
      <p:cxnSp>
        <p:nvCxnSpPr>
          <p:cNvPr id="11" name="Ravni poveznik 10"/>
          <p:cNvCxnSpPr/>
          <p:nvPr/>
        </p:nvCxnSpPr>
        <p:spPr>
          <a:xfrm>
            <a:off x="427038" y="3397250"/>
            <a:ext cx="401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1219200" y="4586288"/>
            <a:ext cx="396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  <p:bldP spid="2" grpId="0"/>
      <p:bldP spid="7" grpId="0"/>
      <p:bldP spid="17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avni događaj">
  <a:themeElements>
    <a:clrScheme name="Glavni događaj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Glavni događaj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vni događaj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TM04033927[[fn=Glavni događaja]]</Template>
  <TotalTime>916</TotalTime>
  <Words>261</Words>
  <Application>Microsoft Office PowerPoint</Application>
  <PresentationFormat>Prikaz na zaslonu (4:3)</PresentationFormat>
  <Paragraphs>100</Paragraphs>
  <Slides>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Impact</vt:lpstr>
      <vt:lpstr>Times New Roman</vt:lpstr>
      <vt:lpstr>Glavni događaj</vt:lpstr>
      <vt:lpstr>MATEMATIKA</vt:lpstr>
      <vt:lpstr>Danas ćemo učiti pisano dijeljenje šesteroznamenkastog broja jednoznamenkastim (427 935 : 3) (stranica 114 u udž.)</vt:lpstr>
      <vt:lpstr>Plan ploče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Množenje brojeva</dc:title>
  <dc:creator>Graciella</dc:creator>
  <cp:lastModifiedBy>PC</cp:lastModifiedBy>
  <cp:revision>133</cp:revision>
  <dcterms:created xsi:type="dcterms:W3CDTF">2014-01-19T22:09:30Z</dcterms:created>
  <dcterms:modified xsi:type="dcterms:W3CDTF">2020-04-21T17:07:54Z</dcterms:modified>
</cp:coreProperties>
</file>