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8" r:id="rId2"/>
    <p:sldId id="279" r:id="rId3"/>
    <p:sldId id="256" r:id="rId4"/>
    <p:sldId id="257" r:id="rId5"/>
    <p:sldId id="276" r:id="rId6"/>
    <p:sldId id="277" r:id="rId7"/>
    <p:sldId id="273" r:id="rId8"/>
    <p:sldId id="274" r:id="rId9"/>
    <p:sldId id="280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94B2"/>
    <a:srgbClr val="F05A7E"/>
    <a:srgbClr val="8DC63F"/>
    <a:srgbClr val="FF7C80"/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ila, bez rešetk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83026" autoAdjust="0"/>
  </p:normalViewPr>
  <p:slideViewPr>
    <p:cSldViewPr>
      <p:cViewPr varScale="1">
        <p:scale>
          <a:sx n="60" d="100"/>
          <a:sy n="60" d="100"/>
        </p:scale>
        <p:origin x="-147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F55B76B-25C8-48FE-98DE-BDC35D8888A3}" type="datetimeFigureOut">
              <a:rPr lang="en-US"/>
              <a:pPr>
                <a:defRPr/>
              </a:pPr>
              <a:t>4/26/2020</a:t>
            </a:fld>
            <a:endParaRPr lang="en-US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noProof="0" smtClean="0"/>
              <a:t>Kliknite da biste uredili stilove teksta matrice</a:t>
            </a:r>
          </a:p>
          <a:p>
            <a:pPr lvl="1"/>
            <a:r>
              <a:rPr lang="hr-HR" noProof="0" smtClean="0"/>
              <a:t>Druga razina</a:t>
            </a:r>
          </a:p>
          <a:p>
            <a:pPr lvl="2"/>
            <a:r>
              <a:rPr lang="hr-HR" noProof="0" smtClean="0"/>
              <a:t>Treća razina</a:t>
            </a:r>
          </a:p>
          <a:p>
            <a:pPr lvl="3"/>
            <a:r>
              <a:rPr lang="hr-HR" noProof="0" smtClean="0"/>
              <a:t>Četvrta razina</a:t>
            </a:r>
          </a:p>
          <a:p>
            <a:pPr lvl="4"/>
            <a:r>
              <a:rPr lang="hr-HR" noProof="0" smtClean="0"/>
              <a:t>Peta razina</a:t>
            </a:r>
            <a:endParaRPr lang="en-US" noProof="0" smtClean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fld id="{F97D533B-DE30-4E6C-A5BA-B7B706C841D6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zervirano mjesto slike slajd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Rezervirano mjesto bilježaka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hr-HR" smtClean="0"/>
          </a:p>
          <a:p>
            <a:pPr eaLnBrk="1" hangingPunct="1"/>
            <a:endParaRPr lang="en-US" smtClean="0"/>
          </a:p>
        </p:txBody>
      </p:sp>
      <p:sp>
        <p:nvSpPr>
          <p:cNvPr id="9220" name="Rezervirano mjesto broja slajd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FA77093-6FC9-4307-92DD-3DB0429F0D97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zervirano mjesto slike slajd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Rezervirano mjesto bilježaka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244" name="Rezervirano mjesto broja slajd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3AFF966-D007-4EBC-92C2-61E04D22BD38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zervirano mjesto slike slajd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Rezervirano mjesto bilježaka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smtClean="0"/>
          </a:p>
          <a:p>
            <a:pPr eaLnBrk="1" hangingPunct="1">
              <a:spcBef>
                <a:spcPct val="0"/>
              </a:spcBef>
            </a:pPr>
            <a:endParaRPr lang="hr-HR" smtClean="0"/>
          </a:p>
        </p:txBody>
      </p:sp>
      <p:sp>
        <p:nvSpPr>
          <p:cNvPr id="11268" name="Rezervirano mjesto broja slajd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C0C4603-8E16-48A8-9B3A-AEC277C6BE9A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zervirano mjesto slike slajd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Rezervirano mjesto bilježaka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smtClean="0"/>
          </a:p>
        </p:txBody>
      </p:sp>
      <p:sp>
        <p:nvSpPr>
          <p:cNvPr id="12292" name="Rezervirano mjesto broja slajd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8400DFD-2CF5-4A85-95EF-EEB47FDA7B85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zervirano mjesto slike slajd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Rezervirano mjesto bilježaka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smtClean="0"/>
          </a:p>
        </p:txBody>
      </p:sp>
      <p:sp>
        <p:nvSpPr>
          <p:cNvPr id="13316" name="Rezervirano mjesto broja slajd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F15E361-5DE2-4C59-AA81-C06F788697CF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zervirano mjesto slike slajd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Rezervirano mjesto bilježaka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4340" name="Rezervirano mjesto broja slajd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3E9D0F1-838E-407B-B6A4-31439FF9B9F4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E51EF3-6CA4-4C49-A861-F257AC69DCBA}" type="datetimeFigureOut">
              <a:rPr lang="en-US"/>
              <a:pPr>
                <a:defRPr/>
              </a:pPr>
              <a:t>4/26/2020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88580-E04D-4D79-89C0-4D9002E3015E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98838-9DC8-445F-AAB7-69ECD9574932}" type="datetimeFigureOut">
              <a:rPr lang="en-US"/>
              <a:pPr>
                <a:defRPr/>
              </a:pPr>
              <a:t>4/26/2020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5DD5F-785D-41A3-96B1-EFCB2BDD4902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DAEC1-5AAF-4BDF-83F7-5CEF3DDE0D66}" type="datetimeFigureOut">
              <a:rPr lang="en-US"/>
              <a:pPr>
                <a:defRPr/>
              </a:pPr>
              <a:t>4/26/2020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8B2419-D1E3-44DF-9881-2711FEEFEA60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0D350-504E-45FB-9C11-B5F98E2EA74D}" type="datetimeFigureOut">
              <a:rPr lang="en-US"/>
              <a:pPr>
                <a:defRPr/>
              </a:pPr>
              <a:t>4/26/2020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A16BB-4CA4-419F-A94A-FCEB9F743BF0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684D7-4B47-4ED8-9645-3D632243312F}" type="datetimeFigureOut">
              <a:rPr lang="en-US"/>
              <a:pPr>
                <a:defRPr/>
              </a:pPr>
              <a:t>4/26/2020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2FEF2E-8E81-4FF9-8D1D-3E4B4AD01FE6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8638D-4536-42AE-BEE8-E57684BB1C7D}" type="datetimeFigureOut">
              <a:rPr lang="en-US"/>
              <a:pPr>
                <a:defRPr/>
              </a:pPr>
              <a:t>4/26/2020</a:t>
            </a:fld>
            <a:endParaRPr lang="en-US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BD542-D39C-4BBB-B468-C2AE5911B3A6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7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BA7D2-51B8-4C3B-9F8F-26BFDA59BC04}" type="datetimeFigureOut">
              <a:rPr lang="en-US"/>
              <a:pPr>
                <a:defRPr/>
              </a:pPr>
              <a:t>4/26/2020</a:t>
            </a:fld>
            <a:endParaRPr lang="en-US"/>
          </a:p>
        </p:txBody>
      </p:sp>
      <p:sp>
        <p:nvSpPr>
          <p:cNvPr id="8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EE5AF-6617-4693-BCED-ED671CB06E74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4D333F-1E4E-440E-984E-55555F243DDE}" type="datetimeFigureOut">
              <a:rPr lang="en-US"/>
              <a:pPr>
                <a:defRPr/>
              </a:pPr>
              <a:t>4/26/2020</a:t>
            </a:fld>
            <a:endParaRPr lang="en-US"/>
          </a:p>
        </p:txBody>
      </p:sp>
      <p:sp>
        <p:nvSpPr>
          <p:cNvPr id="4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A3804-5CE9-48B1-94AA-A3242AEA5DA7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4E69A-1FB3-45EB-88F0-85578A4B383E}" type="datetimeFigureOut">
              <a:rPr lang="en-US"/>
              <a:pPr>
                <a:defRPr/>
              </a:pPr>
              <a:t>4/26/2020</a:t>
            </a:fld>
            <a:endParaRPr lang="en-US"/>
          </a:p>
        </p:txBody>
      </p:sp>
      <p:sp>
        <p:nvSpPr>
          <p:cNvPr id="3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6891C-BA64-4AC9-986B-A34B2A47E9B2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1A94E-1051-4296-AEAB-513F9F1C9EAB}" type="datetimeFigureOut">
              <a:rPr lang="en-US"/>
              <a:pPr>
                <a:defRPr/>
              </a:pPr>
              <a:t>4/26/2020</a:t>
            </a:fld>
            <a:endParaRPr lang="en-US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E69B40-C5E3-4FC9-8570-1AE142E89D0D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88589-1602-4E4A-AF33-323DB4B81A15}" type="datetimeFigureOut">
              <a:rPr lang="en-US"/>
              <a:pPr>
                <a:defRPr/>
              </a:pPr>
              <a:t>4/26/2020</a:t>
            </a:fld>
            <a:endParaRPr lang="en-US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FBB316-A0B1-410D-A5F6-487E7C3EE7F0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zervirano mjesto naslova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Kliknite da biste uredili stil naslova matrice</a:t>
            </a:r>
            <a:endParaRPr lang="en-US" smtClean="0"/>
          </a:p>
        </p:txBody>
      </p:sp>
      <p:sp>
        <p:nvSpPr>
          <p:cNvPr id="1027" name="Rezervirano mjesto teksta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smtClean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CA620BA-A0AB-48C9-BA9C-D0FC55DB3462}" type="datetimeFigureOut">
              <a:rPr lang="en-US"/>
              <a:pPr>
                <a:defRPr/>
              </a:pPr>
              <a:t>4/26/2020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cs typeface="+mn-cs"/>
              </a:defRPr>
            </a:lvl1pPr>
          </a:lstStyle>
          <a:p>
            <a:pPr>
              <a:defRPr/>
            </a:pPr>
            <a:fld id="{BEC73920-98EC-46AF-A62F-399290E45354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ordwall.net/hr/resource/948469/matematika/pisano-dijeljenje-240-20-ponavljanj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MATEMATIKA</a:t>
            </a:r>
            <a:endParaRPr lang="en-US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27.4.2020. - PONEDJELJAK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r>
              <a:rPr lang="en-US" dirty="0" err="1" smtClean="0"/>
              <a:t>Ponovimo</a:t>
            </a:r>
            <a:r>
              <a:rPr lang="en-US" dirty="0" smtClean="0"/>
              <a:t> </a:t>
            </a:r>
            <a:r>
              <a:rPr lang="en-US" dirty="0" err="1" smtClean="0"/>
              <a:t>zadnje</a:t>
            </a:r>
            <a:r>
              <a:rPr lang="en-US" dirty="0" smtClean="0"/>
              <a:t> </a:t>
            </a:r>
            <a:r>
              <a:rPr lang="en-US" dirty="0" err="1" smtClean="0"/>
              <a:t>naučeno</a:t>
            </a:r>
            <a:r>
              <a:rPr lang="en-US" dirty="0" smtClean="0"/>
              <a:t> </a:t>
            </a:r>
            <a:r>
              <a:rPr lang="en-US" dirty="0" err="1" smtClean="0"/>
              <a:t>uz</a:t>
            </a:r>
            <a:r>
              <a:rPr lang="en-US" dirty="0" smtClean="0"/>
              <a:t> </a:t>
            </a:r>
            <a:r>
              <a:rPr lang="en-US" dirty="0" err="1" smtClean="0"/>
              <a:t>igru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wordwallu</a:t>
            </a:r>
            <a:r>
              <a:rPr lang="en-US" dirty="0" smtClean="0"/>
              <a:t> - </a:t>
            </a:r>
            <a:r>
              <a:rPr lang="en-US" dirty="0" err="1" smtClean="0"/>
              <a:t>pošalji</a:t>
            </a:r>
            <a:r>
              <a:rPr lang="en-US" dirty="0" smtClean="0"/>
              <a:t> </a:t>
            </a:r>
            <a:r>
              <a:rPr lang="en-US" dirty="0" err="1" smtClean="0"/>
              <a:t>rješenja</a:t>
            </a:r>
            <a:r>
              <a:rPr lang="en-US" dirty="0" smtClean="0"/>
              <a:t>.</a:t>
            </a:r>
            <a:endParaRPr lang="hr-HR" dirty="0" smtClean="0"/>
          </a:p>
          <a:p>
            <a:pPr>
              <a:buNone/>
            </a:pPr>
            <a:endParaRPr lang="en-US" dirty="0" smtClean="0"/>
          </a:p>
          <a:p>
            <a:r>
              <a:rPr lang="en-US" u="sng" dirty="0" smtClean="0">
                <a:hlinkClick r:id="rId2"/>
              </a:rPr>
              <a:t>https://</a:t>
            </a:r>
            <a:r>
              <a:rPr lang="en-US" u="sng" dirty="0" smtClean="0">
                <a:hlinkClick r:id="rId2"/>
              </a:rPr>
              <a:t>wordwall.net/hr/resource/948469/matematika/pisano-dijeljenje-240-20-ponavljanje</a:t>
            </a:r>
            <a:endParaRPr lang="hr-HR" u="sng" dirty="0" smtClean="0"/>
          </a:p>
          <a:p>
            <a:endParaRPr lang="hr-HR" u="sng" dirty="0" smtClean="0"/>
          </a:p>
          <a:p>
            <a:r>
              <a:rPr lang="hr-HR" dirty="0" smtClean="0"/>
              <a:t>Otvori udžbenik na stranici 118. Uz pomoć prezentacije naučimo dijeliti: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Slika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88" y="0"/>
            <a:ext cx="9140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365375"/>
          </a:xfrm>
        </p:spPr>
        <p:txBody>
          <a:bodyPr/>
          <a:lstStyle/>
          <a:p>
            <a:pPr eaLnBrk="1" hangingPunct="1">
              <a:defRPr/>
            </a:pPr>
            <a:r>
              <a:rPr lang="hr-HR" altLang="x-none" sz="4800" dirty="0" smtClean="0">
                <a:solidFill>
                  <a:schemeClr val="accent3">
                    <a:lumMod val="75000"/>
                  </a:schemeClr>
                </a:solidFill>
                <a:latin typeface="Arial Rounded MT Bold" panose="020F0704030504030204" pitchFamily="34" charset="0"/>
              </a:rPr>
              <a:t>PISANO DIJELJENJE</a:t>
            </a:r>
            <a:br>
              <a:rPr lang="hr-HR" altLang="x-none" sz="4800" dirty="0" smtClean="0">
                <a:solidFill>
                  <a:schemeClr val="accent3">
                    <a:lumMod val="75000"/>
                  </a:schemeClr>
                </a:solidFill>
                <a:latin typeface="Arial Rounded MT Bold" panose="020F0704030504030204" pitchFamily="34" charset="0"/>
              </a:rPr>
            </a:br>
            <a:r>
              <a:rPr lang="hr-HR" altLang="x-none" sz="4800" dirty="0" smtClean="0">
                <a:solidFill>
                  <a:schemeClr val="accent3">
                    <a:lumMod val="75000"/>
                  </a:schemeClr>
                </a:solidFill>
                <a:latin typeface="Arial Rounded MT Bold" panose="020F0704030504030204" pitchFamily="34" charset="0"/>
              </a:rPr>
              <a:t>(575 : 25)</a:t>
            </a:r>
            <a:endParaRPr lang="en-US" altLang="x-none" sz="4800" dirty="0" smtClean="0">
              <a:solidFill>
                <a:schemeClr val="accent3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Slika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Naslov 1"/>
          <p:cNvSpPr>
            <a:spLocks noGrp="1"/>
          </p:cNvSpPr>
          <p:nvPr>
            <p:ph type="title" idx="4294967295"/>
          </p:nvPr>
        </p:nvSpPr>
        <p:spPr>
          <a:xfrm>
            <a:off x="457200" y="304800"/>
            <a:ext cx="8229600" cy="639763"/>
          </a:xfrm>
        </p:spPr>
        <p:txBody>
          <a:bodyPr/>
          <a:lstStyle/>
          <a:p>
            <a:pPr eaLnBrk="1" hangingPunct="1"/>
            <a:r>
              <a:rPr lang="hr-HR" sz="2800" smtClean="0">
                <a:solidFill>
                  <a:schemeClr val="bg1"/>
                </a:solidFill>
              </a:rPr>
              <a:t>PISANO DIJELJENJE   (575 : 25)</a:t>
            </a:r>
            <a:endParaRPr lang="en-US" sz="2800" smtClean="0">
              <a:solidFill>
                <a:schemeClr val="bg1"/>
              </a:solidFill>
            </a:endParaRPr>
          </a:p>
        </p:txBody>
      </p:sp>
      <p:sp>
        <p:nvSpPr>
          <p:cNvPr id="8" name="TekstniOkvir 7"/>
          <p:cNvSpPr txBox="1">
            <a:spLocks noChangeArrowheads="1"/>
          </p:cNvSpPr>
          <p:nvPr/>
        </p:nvSpPr>
        <p:spPr bwMode="auto">
          <a:xfrm>
            <a:off x="3876675" y="4724400"/>
            <a:ext cx="15462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hr-HR" sz="2400" dirty="0">
                <a:latin typeface="+mn-lt"/>
                <a:cs typeface="+mn-cs"/>
              </a:rPr>
              <a:t>575 : 25 =?</a:t>
            </a:r>
            <a:endParaRPr lang="en-US" sz="2400" dirty="0">
              <a:latin typeface="+mn-lt"/>
              <a:cs typeface="+mn-cs"/>
            </a:endParaRPr>
          </a:p>
        </p:txBody>
      </p:sp>
      <p:sp>
        <p:nvSpPr>
          <p:cNvPr id="6" name="Zaobljeni pravokutnik 5"/>
          <p:cNvSpPr/>
          <p:nvPr/>
        </p:nvSpPr>
        <p:spPr>
          <a:xfrm>
            <a:off x="457200" y="1524000"/>
            <a:ext cx="8382000" cy="2705100"/>
          </a:xfrm>
          <a:prstGeom prst="roundRect">
            <a:avLst/>
          </a:prstGeom>
          <a:noFill/>
          <a:ln>
            <a:solidFill>
              <a:srgbClr val="FF7C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hr-HR" sz="2400">
                <a:solidFill>
                  <a:schemeClr val="tx1"/>
                </a:solidFill>
              </a:rPr>
              <a:t>Na satu likovne kulture 25 učenika nekog razreda izradilo je isto toliko jednakih božićnih ukrasa. Na školskom su sajmu učenici prodali sve svoje ukrase. Zaradili su 575 kuna. </a:t>
            </a:r>
          </a:p>
          <a:p>
            <a:r>
              <a:rPr lang="hr-HR" sz="2400">
                <a:solidFill>
                  <a:schemeClr val="tx1"/>
                </a:solidFill>
              </a:rPr>
              <a:t>Zarađeni su novac odlučili darovati u dobrotvorne svrhe.</a:t>
            </a:r>
          </a:p>
          <a:p>
            <a:endParaRPr lang="hr-HR" sz="2400">
              <a:solidFill>
                <a:schemeClr val="tx1"/>
              </a:solidFill>
            </a:endParaRPr>
          </a:p>
          <a:p>
            <a:r>
              <a:rPr lang="hr-HR" sz="2400">
                <a:solidFill>
                  <a:schemeClr val="tx1"/>
                </a:solidFill>
              </a:rPr>
              <a:t>Koliki je udio u zaradi svakog učenika tog razreda?</a:t>
            </a:r>
          </a:p>
        </p:txBody>
      </p:sp>
      <p:pic>
        <p:nvPicPr>
          <p:cNvPr id="3078" name="Picture 1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53200" y="4394200"/>
            <a:ext cx="2524125" cy="232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5001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9002"/>
                            </p:stCondLst>
                            <p:childTnLst>
                              <p:par>
                                <p:cTn id="11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Slika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6350" y="-85725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Naslov 1"/>
          <p:cNvSpPr>
            <a:spLocks noGrp="1"/>
          </p:cNvSpPr>
          <p:nvPr>
            <p:ph type="title" idx="4294967295"/>
          </p:nvPr>
        </p:nvSpPr>
        <p:spPr>
          <a:xfrm>
            <a:off x="450850" y="361950"/>
            <a:ext cx="8229600" cy="401638"/>
          </a:xfrm>
        </p:spPr>
        <p:txBody>
          <a:bodyPr/>
          <a:lstStyle/>
          <a:p>
            <a:pPr eaLnBrk="1" hangingPunct="1"/>
            <a:r>
              <a:rPr lang="hr-HR" sz="2800" smtClean="0">
                <a:solidFill>
                  <a:schemeClr val="bg1"/>
                </a:solidFill>
              </a:rPr>
              <a:t>PISANO DIJELJENJE   (575 : 28)</a:t>
            </a:r>
            <a:endParaRPr lang="en-US" sz="2800" smtClean="0">
              <a:solidFill>
                <a:schemeClr val="bg1"/>
              </a:solidFill>
            </a:endParaRPr>
          </a:p>
        </p:txBody>
      </p:sp>
      <p:sp>
        <p:nvSpPr>
          <p:cNvPr id="5124" name="TekstniOkvir 7"/>
          <p:cNvSpPr txBox="1">
            <a:spLocks noChangeArrowheads="1"/>
          </p:cNvSpPr>
          <p:nvPr/>
        </p:nvSpPr>
        <p:spPr bwMode="auto">
          <a:xfrm>
            <a:off x="555625" y="1301750"/>
            <a:ext cx="6324600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hr-HR" sz="2000" dirty="0">
                <a:latin typeface="+mn-lt"/>
                <a:cs typeface="+mn-cs"/>
              </a:rPr>
              <a:t>Dijelimo u tablici mjesnih vrijednosti. </a:t>
            </a:r>
          </a:p>
        </p:txBody>
      </p:sp>
      <p:graphicFrame>
        <p:nvGraphicFramePr>
          <p:cNvPr id="11" name="Tablica 10"/>
          <p:cNvGraphicFramePr>
            <a:graphicFrameLocks noGrp="1"/>
          </p:cNvGraphicFramePr>
          <p:nvPr/>
        </p:nvGraphicFramePr>
        <p:xfrm>
          <a:off x="692150" y="2017713"/>
          <a:ext cx="1136645" cy="1884611"/>
        </p:xfrm>
        <a:graphic>
          <a:graphicData uri="http://schemas.openxmlformats.org/drawingml/2006/table">
            <a:tbl>
              <a:tblPr/>
              <a:tblGrid>
                <a:gridCol w="374645"/>
                <a:gridCol w="381000"/>
                <a:gridCol w="381000"/>
              </a:tblGrid>
              <a:tr h="3606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00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 S</a:t>
                      </a:r>
                      <a:endParaRPr lang="en-US" sz="2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C63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000" dirty="0" smtClean="0">
                          <a:solidFill>
                            <a:srgbClr val="FFFFFF"/>
                          </a:solidFill>
                          <a:latin typeface="+mn-lt"/>
                          <a:ea typeface="Calibri"/>
                          <a:cs typeface="Times New Roman"/>
                        </a:rPr>
                        <a:t> D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5A7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000" dirty="0" smtClean="0">
                          <a:solidFill>
                            <a:srgbClr val="FFFFFF"/>
                          </a:solidFill>
                          <a:latin typeface="+mn-lt"/>
                          <a:ea typeface="Calibri"/>
                          <a:cs typeface="Times New Roman"/>
                        </a:rPr>
                        <a:t>  J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94B2"/>
                    </a:solidFill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hr-HR" sz="20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5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endParaRPr lang="en-US" sz="20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0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7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2000" dirty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2000" dirty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0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endParaRPr lang="en-US" sz="20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000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5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2000" baseline="0" dirty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000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2000" baseline="0" dirty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2000" baseline="0" dirty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TekstniOkvir 12"/>
          <p:cNvSpPr txBox="1"/>
          <p:nvPr/>
        </p:nvSpPr>
        <p:spPr>
          <a:xfrm>
            <a:off x="3717925" y="3167063"/>
            <a:ext cx="5197475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hr-HR" sz="1600" dirty="0">
                <a:latin typeface="+mn-lt"/>
                <a:cs typeface="+mn-cs"/>
              </a:rPr>
              <a:t>Dijelimo desetice:</a:t>
            </a:r>
          </a:p>
          <a:p>
            <a:pPr>
              <a:defRPr/>
            </a:pPr>
            <a:r>
              <a:rPr lang="hr-HR" sz="1600" dirty="0">
                <a:latin typeface="+mn-lt"/>
                <a:cs typeface="+mn-cs"/>
              </a:rPr>
              <a:t>57 D : 25 = 2 D. </a:t>
            </a:r>
          </a:p>
          <a:p>
            <a:pPr>
              <a:defRPr/>
            </a:pPr>
            <a:r>
              <a:rPr lang="hr-HR" sz="1600" dirty="0">
                <a:latin typeface="+mn-lt"/>
                <a:cs typeface="+mn-cs"/>
              </a:rPr>
              <a:t>2 D · 25 = 50 D. </a:t>
            </a:r>
          </a:p>
          <a:p>
            <a:pPr>
              <a:defRPr/>
            </a:pPr>
            <a:r>
              <a:rPr lang="hr-HR" sz="1600" dirty="0">
                <a:latin typeface="+mn-lt"/>
                <a:cs typeface="+mn-cs"/>
              </a:rPr>
              <a:t>57 D – 50 D = 7 D.</a:t>
            </a:r>
          </a:p>
          <a:p>
            <a:pPr>
              <a:defRPr/>
            </a:pPr>
            <a:r>
              <a:rPr lang="hr-HR" sz="1600" dirty="0">
                <a:latin typeface="+mn-lt"/>
                <a:cs typeface="+mn-cs"/>
              </a:rPr>
              <a:t>Razlici desetica pripisujemo 5 J. 7 D i 5 J = </a:t>
            </a:r>
            <a:r>
              <a:rPr lang="hr-HR" sz="1600" dirty="0">
                <a:solidFill>
                  <a:srgbClr val="0070C0"/>
                </a:solidFill>
                <a:latin typeface="+mn-lt"/>
                <a:cs typeface="+mn-cs"/>
              </a:rPr>
              <a:t>75 J.</a:t>
            </a:r>
          </a:p>
        </p:txBody>
      </p:sp>
      <p:sp>
        <p:nvSpPr>
          <p:cNvPr id="5142" name="TekstniOkvir 8"/>
          <p:cNvSpPr txBox="1">
            <a:spLocks noChangeArrowheads="1"/>
          </p:cNvSpPr>
          <p:nvPr/>
        </p:nvSpPr>
        <p:spPr bwMode="auto">
          <a:xfrm>
            <a:off x="3717925" y="4497388"/>
            <a:ext cx="5197475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hr-HR" sz="1600" dirty="0">
                <a:latin typeface="+mn-lt"/>
                <a:cs typeface="+mn-cs"/>
              </a:rPr>
              <a:t>Dijelimo jedinice:</a:t>
            </a:r>
          </a:p>
          <a:p>
            <a:pPr>
              <a:defRPr/>
            </a:pPr>
            <a:r>
              <a:rPr lang="hr-HR" sz="1600" dirty="0">
                <a:latin typeface="+mn-lt"/>
                <a:cs typeface="+mn-cs"/>
              </a:rPr>
              <a:t>75 J : 25 = 3 J. </a:t>
            </a:r>
          </a:p>
          <a:p>
            <a:pPr>
              <a:defRPr/>
            </a:pPr>
            <a:r>
              <a:rPr lang="hr-HR" sz="1600" dirty="0">
                <a:latin typeface="+mn-lt"/>
                <a:cs typeface="+mn-cs"/>
              </a:rPr>
              <a:t>3 J · 25 = 75 J. </a:t>
            </a:r>
          </a:p>
          <a:p>
            <a:pPr>
              <a:defRPr/>
            </a:pPr>
            <a:r>
              <a:rPr lang="hr-HR" sz="1600" dirty="0">
                <a:latin typeface="+mn-lt"/>
                <a:cs typeface="+mn-cs"/>
              </a:rPr>
              <a:t>75 J – 75 J = 0 J.</a:t>
            </a:r>
          </a:p>
        </p:txBody>
      </p:sp>
      <p:sp>
        <p:nvSpPr>
          <p:cNvPr id="5143" name="TekstniOkvir 9"/>
          <p:cNvSpPr txBox="1">
            <a:spLocks noChangeArrowheads="1"/>
          </p:cNvSpPr>
          <p:nvPr/>
        </p:nvSpPr>
        <p:spPr bwMode="auto">
          <a:xfrm>
            <a:off x="728663" y="6051550"/>
            <a:ext cx="56022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hr-HR" sz="2000" dirty="0">
                <a:latin typeface="+mn-lt"/>
                <a:cs typeface="+mn-cs"/>
              </a:rPr>
              <a:t>Udio svakog učenika iz razreda u zaradi jest 23 kune.</a:t>
            </a:r>
            <a:endParaRPr lang="en-US" sz="2400" dirty="0">
              <a:latin typeface="+mn-lt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16100" y="2357438"/>
            <a:ext cx="703263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hr-HR" dirty="0">
                <a:latin typeface="+mn-lt"/>
                <a:cs typeface="+mn-cs"/>
              </a:rPr>
              <a:t>: 25 =</a:t>
            </a:r>
          </a:p>
        </p:txBody>
      </p:sp>
      <p:graphicFrame>
        <p:nvGraphicFramePr>
          <p:cNvPr id="26" name="Tablica 10"/>
          <p:cNvGraphicFramePr>
            <a:graphicFrameLocks noGrp="1"/>
          </p:cNvGraphicFramePr>
          <p:nvPr/>
        </p:nvGraphicFramePr>
        <p:xfrm>
          <a:off x="2463800" y="2024063"/>
          <a:ext cx="765720" cy="702320"/>
        </p:xfrm>
        <a:graphic>
          <a:graphicData uri="http://schemas.openxmlformats.org/drawingml/2006/table">
            <a:tbl>
              <a:tblPr/>
              <a:tblGrid>
                <a:gridCol w="384770"/>
                <a:gridCol w="380950"/>
              </a:tblGrid>
              <a:tr h="3265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000" dirty="0" smtClean="0">
                          <a:solidFill>
                            <a:srgbClr val="FFFFFF"/>
                          </a:solidFill>
                          <a:latin typeface="+mn-lt"/>
                          <a:ea typeface="Calibri"/>
                          <a:cs typeface="Times New Roman"/>
                        </a:rPr>
                        <a:t> D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5A7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000" dirty="0" smtClean="0">
                          <a:solidFill>
                            <a:srgbClr val="FFFFFF"/>
                          </a:solidFill>
                          <a:latin typeface="+mn-lt"/>
                          <a:ea typeface="Calibri"/>
                          <a:cs typeface="Times New Roman"/>
                        </a:rPr>
                        <a:t>  J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94B2"/>
                    </a:solidFill>
                  </a:tcPr>
                </a:tc>
              </a:tr>
              <a:tr h="3757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0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endParaRPr lang="en-US" sz="20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000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717925" y="2051050"/>
            <a:ext cx="5749925" cy="1292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hr-HR" sz="1600" dirty="0">
                <a:latin typeface="+mn-lt"/>
                <a:cs typeface="+mn-cs"/>
              </a:rPr>
              <a:t>Dijelimo stotice:</a:t>
            </a:r>
          </a:p>
          <a:p>
            <a:pPr eaLnBrk="0" hangingPunct="0">
              <a:defRPr/>
            </a:pPr>
            <a:r>
              <a:rPr lang="hr-HR" sz="1600" dirty="0">
                <a:latin typeface="+mn-lt"/>
                <a:cs typeface="+mn-cs"/>
              </a:rPr>
              <a:t>5 S : 25 = ?</a:t>
            </a:r>
          </a:p>
          <a:p>
            <a:pPr eaLnBrk="0" hangingPunct="0">
              <a:defRPr/>
            </a:pPr>
            <a:r>
              <a:rPr lang="hr-HR" sz="1600" dirty="0">
                <a:latin typeface="+mn-lt"/>
                <a:cs typeface="+mn-cs"/>
              </a:rPr>
              <a:t>Vrijednost stotice djeljenika manja je od vrijednosti djelitelja.  </a:t>
            </a:r>
          </a:p>
          <a:p>
            <a:pPr eaLnBrk="0" hangingPunct="0">
              <a:defRPr/>
            </a:pPr>
            <a:r>
              <a:rPr lang="hr-HR" sz="1600" dirty="0">
                <a:latin typeface="+mn-lt"/>
                <a:cs typeface="+mn-cs"/>
              </a:rPr>
              <a:t>Zato stoticama pripisujemo 7 D. 5 S i 7 D = </a:t>
            </a:r>
            <a:r>
              <a:rPr lang="hr-HR" sz="1600" dirty="0">
                <a:solidFill>
                  <a:srgbClr val="FF7C80"/>
                </a:solidFill>
                <a:latin typeface="+mn-lt"/>
                <a:cs typeface="+mn-cs"/>
              </a:rPr>
              <a:t>57 D</a:t>
            </a:r>
            <a:r>
              <a:rPr lang="hr-HR" sz="1600" dirty="0">
                <a:latin typeface="+mn-lt"/>
                <a:cs typeface="+mn-cs"/>
              </a:rPr>
              <a:t>.</a:t>
            </a:r>
          </a:p>
          <a:p>
            <a:pPr eaLnBrk="0" hangingPunct="0">
              <a:defRPr/>
            </a:pPr>
            <a:endParaRPr lang="hr-HR" sz="1400" dirty="0">
              <a:latin typeface="+mn-lt"/>
              <a:cs typeface="+mn-cs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28663" y="2997200"/>
            <a:ext cx="690562" cy="79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073150" y="3581400"/>
            <a:ext cx="76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kstniOkvir 3"/>
          <p:cNvSpPr txBox="1"/>
          <p:nvPr/>
        </p:nvSpPr>
        <p:spPr>
          <a:xfrm>
            <a:off x="1466850" y="3548063"/>
            <a:ext cx="29051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hr-HR" sz="2000" dirty="0">
                <a:latin typeface="+mn-lt"/>
                <a:cs typeface="+mn-cs"/>
              </a:rPr>
              <a:t>0</a:t>
            </a:r>
          </a:p>
        </p:txBody>
      </p:sp>
      <p:sp>
        <p:nvSpPr>
          <p:cNvPr id="6" name="TekstniOkvir 5"/>
          <p:cNvSpPr txBox="1"/>
          <p:nvPr/>
        </p:nvSpPr>
        <p:spPr>
          <a:xfrm>
            <a:off x="2505075" y="2327275"/>
            <a:ext cx="31432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hr-HR" sz="2000" dirty="0">
                <a:latin typeface="+mn-lt"/>
                <a:cs typeface="+mn-cs"/>
              </a:rPr>
              <a:t>2</a:t>
            </a:r>
          </a:p>
        </p:txBody>
      </p:sp>
      <p:sp>
        <p:nvSpPr>
          <p:cNvPr id="8" name="TekstniOkvir 7"/>
          <p:cNvSpPr txBox="1"/>
          <p:nvPr/>
        </p:nvSpPr>
        <p:spPr>
          <a:xfrm>
            <a:off x="2916238" y="2327275"/>
            <a:ext cx="31432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hr-HR" sz="2000" dirty="0">
                <a:latin typeface="+mn-lt"/>
                <a:cs typeface="+mn-cs"/>
              </a:rPr>
              <a:t>3</a:t>
            </a:r>
          </a:p>
        </p:txBody>
      </p:sp>
      <p:sp>
        <p:nvSpPr>
          <p:cNvPr id="9" name="TekstniOkvir 8"/>
          <p:cNvSpPr txBox="1"/>
          <p:nvPr/>
        </p:nvSpPr>
        <p:spPr>
          <a:xfrm>
            <a:off x="665163" y="2613025"/>
            <a:ext cx="7540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hr-HR" sz="2000" dirty="0">
                <a:latin typeface="+mn-lt"/>
                <a:cs typeface="+mn-cs"/>
              </a:rPr>
              <a:t>-5    0</a:t>
            </a:r>
          </a:p>
        </p:txBody>
      </p:sp>
      <p:sp>
        <p:nvSpPr>
          <p:cNvPr id="14" name="TekstniOkvir 13"/>
          <p:cNvSpPr txBox="1"/>
          <p:nvPr/>
        </p:nvSpPr>
        <p:spPr>
          <a:xfrm>
            <a:off x="1104900" y="2974975"/>
            <a:ext cx="31432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hr-HR" sz="2000" dirty="0">
                <a:latin typeface="+mn-lt"/>
                <a:cs typeface="+mn-cs"/>
              </a:rPr>
              <a:t>7</a:t>
            </a:r>
          </a:p>
        </p:txBody>
      </p:sp>
      <p:sp>
        <p:nvSpPr>
          <p:cNvPr id="15" name="TekstniOkvir 14"/>
          <p:cNvSpPr txBox="1"/>
          <p:nvPr/>
        </p:nvSpPr>
        <p:spPr>
          <a:xfrm>
            <a:off x="1027113" y="3208338"/>
            <a:ext cx="7540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hr-HR" sz="2000" dirty="0">
                <a:latin typeface="+mn-lt"/>
                <a:cs typeface="+mn-cs"/>
              </a:rPr>
              <a:t>-7    5</a:t>
            </a:r>
          </a:p>
        </p:txBody>
      </p:sp>
      <p:grpSp>
        <p:nvGrpSpPr>
          <p:cNvPr id="3" name="Grupa 16"/>
          <p:cNvGrpSpPr>
            <a:grpSpLocks/>
          </p:cNvGrpSpPr>
          <p:nvPr/>
        </p:nvGrpSpPr>
        <p:grpSpPr bwMode="auto">
          <a:xfrm>
            <a:off x="1466850" y="2643188"/>
            <a:ext cx="314325" cy="723900"/>
            <a:chOff x="1466282" y="2643225"/>
            <a:chExt cx="314510" cy="723676"/>
          </a:xfrm>
        </p:grpSpPr>
        <p:cxnSp>
          <p:nvCxnSpPr>
            <p:cNvPr id="23" name="Straight Arrow Connector 22"/>
            <p:cNvCxnSpPr/>
            <p:nvPr/>
          </p:nvCxnSpPr>
          <p:spPr>
            <a:xfrm>
              <a:off x="1675955" y="2643225"/>
              <a:ext cx="0" cy="361838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kstniOkvir 15"/>
            <p:cNvSpPr txBox="1"/>
            <p:nvPr/>
          </p:nvSpPr>
          <p:spPr>
            <a:xfrm>
              <a:off x="1466282" y="2966975"/>
              <a:ext cx="314510" cy="39992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hr-HR" sz="2000" dirty="0">
                  <a:latin typeface="+mn-lt"/>
                  <a:cs typeface="+mn-cs"/>
                </a:rPr>
                <a:t>5</a:t>
              </a: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1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7001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000"/>
                            </p:stCondLst>
                            <p:childTnLst>
                              <p:par>
                                <p:cTn id="7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43" grpId="0"/>
      <p:bldP spid="4" grpId="0"/>
      <p:bldP spid="6" grpId="0"/>
      <p:bldP spid="8" grpId="0"/>
      <p:bldP spid="9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Slika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Naslov 1"/>
          <p:cNvSpPr>
            <a:spLocks noGrp="1"/>
          </p:cNvSpPr>
          <p:nvPr>
            <p:ph type="title" idx="4294967295"/>
          </p:nvPr>
        </p:nvSpPr>
        <p:spPr>
          <a:xfrm>
            <a:off x="450850" y="381000"/>
            <a:ext cx="8229600" cy="496888"/>
          </a:xfrm>
        </p:spPr>
        <p:txBody>
          <a:bodyPr/>
          <a:lstStyle/>
          <a:p>
            <a:pPr eaLnBrk="1" hangingPunct="1"/>
            <a:r>
              <a:rPr lang="hr-HR" sz="2800" smtClean="0">
                <a:solidFill>
                  <a:schemeClr val="bg1"/>
                </a:solidFill>
              </a:rPr>
              <a:t>PISANO DIJELJENJE   (575 : 25)</a:t>
            </a:r>
            <a:endParaRPr lang="en-US" sz="2800" smtClean="0">
              <a:solidFill>
                <a:schemeClr val="bg1"/>
              </a:solidFill>
            </a:endParaRPr>
          </a:p>
        </p:txBody>
      </p:sp>
      <p:sp>
        <p:nvSpPr>
          <p:cNvPr id="5124" name="TekstniOkvir 7"/>
          <p:cNvSpPr txBox="1">
            <a:spLocks noChangeArrowheads="1"/>
          </p:cNvSpPr>
          <p:nvPr/>
        </p:nvSpPr>
        <p:spPr bwMode="auto">
          <a:xfrm>
            <a:off x="1076325" y="1690688"/>
            <a:ext cx="2873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hr-HR" sz="2000" dirty="0">
                <a:latin typeface="+mn-lt"/>
                <a:cs typeface="+mn-cs"/>
              </a:rPr>
              <a:t>Dijelimo na kraći način. </a:t>
            </a:r>
          </a:p>
        </p:txBody>
      </p:sp>
      <p:sp>
        <p:nvSpPr>
          <p:cNvPr id="13" name="TekstniOkvir 12"/>
          <p:cNvSpPr txBox="1"/>
          <p:nvPr/>
        </p:nvSpPr>
        <p:spPr>
          <a:xfrm>
            <a:off x="3681413" y="2917825"/>
            <a:ext cx="4292600" cy="922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hr-HR" dirty="0">
                <a:latin typeface="+mn-lt"/>
                <a:cs typeface="+mn-cs"/>
              </a:rPr>
              <a:t>57 podijeljeno s 25 je približno 2. </a:t>
            </a:r>
          </a:p>
          <a:p>
            <a:pPr>
              <a:defRPr/>
            </a:pPr>
            <a:r>
              <a:rPr lang="hr-HR" dirty="0">
                <a:latin typeface="+mn-lt"/>
                <a:cs typeface="+mn-cs"/>
              </a:rPr>
              <a:t>2 puta 25 je 50. </a:t>
            </a:r>
          </a:p>
          <a:p>
            <a:pPr>
              <a:defRPr/>
            </a:pPr>
            <a:r>
              <a:rPr lang="hr-HR" dirty="0">
                <a:latin typeface="+mn-lt"/>
                <a:cs typeface="+mn-cs"/>
              </a:rPr>
              <a:t>57 manje 50 je 7. Pripisujemo 5.</a:t>
            </a:r>
          </a:p>
        </p:txBody>
      </p:sp>
      <p:sp>
        <p:nvSpPr>
          <p:cNvPr id="5142" name="TekstniOkvir 8"/>
          <p:cNvSpPr txBox="1">
            <a:spLocks noChangeArrowheads="1"/>
          </p:cNvSpPr>
          <p:nvPr/>
        </p:nvSpPr>
        <p:spPr bwMode="auto">
          <a:xfrm>
            <a:off x="3663950" y="3989388"/>
            <a:ext cx="479425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hr-HR" dirty="0">
                <a:latin typeface="+mn-lt"/>
                <a:cs typeface="+mn-cs"/>
              </a:rPr>
              <a:t>75 podijeljeno s 25 je je 3. </a:t>
            </a:r>
          </a:p>
          <a:p>
            <a:pPr>
              <a:defRPr/>
            </a:pPr>
            <a:r>
              <a:rPr lang="hr-HR" dirty="0">
                <a:latin typeface="+mn-lt"/>
                <a:cs typeface="+mn-cs"/>
              </a:rPr>
              <a:t>3 puta 25 je 75. </a:t>
            </a:r>
          </a:p>
          <a:p>
            <a:pPr>
              <a:defRPr/>
            </a:pPr>
            <a:r>
              <a:rPr lang="hr-HR" dirty="0">
                <a:latin typeface="+mn-lt"/>
                <a:cs typeface="+mn-cs"/>
              </a:rPr>
              <a:t>75 manje 75 je 0.</a:t>
            </a:r>
          </a:p>
          <a:p>
            <a:pPr>
              <a:defRPr/>
            </a:pPr>
            <a:endParaRPr lang="hr-HR" dirty="0">
              <a:latin typeface="+mn-lt"/>
              <a:cs typeface="+mn-cs"/>
            </a:endParaRPr>
          </a:p>
          <a:p>
            <a:pPr>
              <a:defRPr/>
            </a:pPr>
            <a:r>
              <a:rPr lang="hr-HR" dirty="0">
                <a:latin typeface="+mn-lt"/>
                <a:cs typeface="+mn-cs"/>
              </a:rPr>
              <a:t>575 podijeljeno s 25 je 23.</a:t>
            </a:r>
          </a:p>
        </p:txBody>
      </p:sp>
      <p:sp>
        <p:nvSpPr>
          <p:cNvPr id="15" name="TekstniOkvir 11"/>
          <p:cNvSpPr txBox="1">
            <a:spLocks noChangeArrowheads="1"/>
          </p:cNvSpPr>
          <p:nvPr/>
        </p:nvSpPr>
        <p:spPr bwMode="auto">
          <a:xfrm>
            <a:off x="1112838" y="2917825"/>
            <a:ext cx="2116137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hr-HR" sz="2000" dirty="0">
                <a:latin typeface="+mn-lt"/>
                <a:cs typeface="+mn-cs"/>
              </a:rPr>
              <a:t>   575 : 25 = </a:t>
            </a:r>
          </a:p>
          <a:p>
            <a:pPr>
              <a:defRPr/>
            </a:pPr>
            <a:r>
              <a:rPr lang="hr-HR" sz="2000" u="sng" dirty="0">
                <a:latin typeface="+mn-lt"/>
                <a:cs typeface="+mn-cs"/>
              </a:rPr>
              <a:t>- 50</a:t>
            </a:r>
          </a:p>
          <a:p>
            <a:pPr>
              <a:defRPr/>
            </a:pPr>
            <a:r>
              <a:rPr lang="hr-HR" sz="2000" dirty="0">
                <a:latin typeface="+mn-lt"/>
                <a:cs typeface="+mn-cs"/>
              </a:rPr>
              <a:t>     75</a:t>
            </a:r>
          </a:p>
          <a:p>
            <a:pPr>
              <a:defRPr/>
            </a:pPr>
            <a:r>
              <a:rPr lang="hr-HR" sz="2000" dirty="0">
                <a:latin typeface="+mn-lt"/>
                <a:cs typeface="+mn-cs"/>
              </a:rPr>
              <a:t>  </a:t>
            </a:r>
            <a:r>
              <a:rPr lang="hr-HR" sz="2000" u="sng" dirty="0">
                <a:latin typeface="+mn-lt"/>
                <a:cs typeface="+mn-cs"/>
              </a:rPr>
              <a:t> - 75</a:t>
            </a:r>
          </a:p>
          <a:p>
            <a:pPr>
              <a:defRPr/>
            </a:pPr>
            <a:r>
              <a:rPr lang="hr-HR" sz="2000" dirty="0">
                <a:latin typeface="+mn-lt"/>
                <a:cs typeface="+mn-cs"/>
              </a:rPr>
              <a:t>        0</a:t>
            </a:r>
          </a:p>
          <a:p>
            <a:pPr>
              <a:defRPr/>
            </a:pPr>
            <a:r>
              <a:rPr lang="hr-HR" sz="2000" dirty="0">
                <a:latin typeface="+mn-lt"/>
                <a:cs typeface="+mn-cs"/>
              </a:rPr>
              <a:t>   </a:t>
            </a:r>
            <a:endParaRPr lang="en-US" sz="2000" dirty="0">
              <a:latin typeface="+mn-lt"/>
              <a:cs typeface="+mn-cs"/>
            </a:endParaRPr>
          </a:p>
        </p:txBody>
      </p:sp>
      <p:sp>
        <p:nvSpPr>
          <p:cNvPr id="4" name="TekstniOkvir 3"/>
          <p:cNvSpPr txBox="1"/>
          <p:nvPr/>
        </p:nvSpPr>
        <p:spPr>
          <a:xfrm>
            <a:off x="2362200" y="2905125"/>
            <a:ext cx="228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hr-HR" sz="2000" dirty="0">
                <a:latin typeface="+mn-lt"/>
                <a:cs typeface="+mn-cs"/>
              </a:rPr>
              <a:t>2</a:t>
            </a:r>
          </a:p>
        </p:txBody>
      </p:sp>
      <p:sp>
        <p:nvSpPr>
          <p:cNvPr id="5" name="TekstniOkvir 4"/>
          <p:cNvSpPr txBox="1"/>
          <p:nvPr/>
        </p:nvSpPr>
        <p:spPr>
          <a:xfrm>
            <a:off x="2511425" y="2905125"/>
            <a:ext cx="23177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hr-HR" sz="2000" dirty="0">
                <a:latin typeface="+mn-lt"/>
                <a:cs typeface="+mn-cs"/>
              </a:rPr>
              <a:t>3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Slika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Naslov 1"/>
          <p:cNvSpPr>
            <a:spLocks noGrp="1"/>
          </p:cNvSpPr>
          <p:nvPr>
            <p:ph type="title" idx="4294967295"/>
          </p:nvPr>
        </p:nvSpPr>
        <p:spPr>
          <a:xfrm>
            <a:off x="450850" y="495300"/>
            <a:ext cx="8229600" cy="312738"/>
          </a:xfrm>
        </p:spPr>
        <p:txBody>
          <a:bodyPr/>
          <a:lstStyle/>
          <a:p>
            <a:pPr eaLnBrk="1" hangingPunct="1"/>
            <a:r>
              <a:rPr lang="hr-HR" sz="2800" smtClean="0">
                <a:solidFill>
                  <a:schemeClr val="bg1"/>
                </a:solidFill>
              </a:rPr>
              <a:t>PISANO DIJELJENJE   (575 : 25)</a:t>
            </a:r>
            <a:endParaRPr lang="en-US" sz="2800" smtClean="0">
              <a:solidFill>
                <a:schemeClr val="bg1"/>
              </a:solidFill>
            </a:endParaRPr>
          </a:p>
        </p:txBody>
      </p:sp>
      <p:sp>
        <p:nvSpPr>
          <p:cNvPr id="6148" name="TekstniOkvir 11"/>
          <p:cNvSpPr txBox="1">
            <a:spLocks noChangeArrowheads="1"/>
          </p:cNvSpPr>
          <p:nvPr/>
        </p:nvSpPr>
        <p:spPr bwMode="auto">
          <a:xfrm>
            <a:off x="762000" y="2905125"/>
            <a:ext cx="2116138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hr-HR" sz="2000" dirty="0">
                <a:latin typeface="+mn-lt"/>
                <a:cs typeface="+mn-cs"/>
              </a:rPr>
              <a:t>   575 : 25 = 23</a:t>
            </a:r>
          </a:p>
          <a:p>
            <a:pPr>
              <a:defRPr/>
            </a:pPr>
            <a:r>
              <a:rPr lang="hr-HR" sz="2000" u="sng" dirty="0">
                <a:latin typeface="+mn-lt"/>
                <a:cs typeface="+mn-cs"/>
              </a:rPr>
              <a:t>- 50</a:t>
            </a:r>
          </a:p>
          <a:p>
            <a:pPr>
              <a:defRPr/>
            </a:pPr>
            <a:r>
              <a:rPr lang="hr-HR" sz="2000" dirty="0">
                <a:latin typeface="+mn-lt"/>
                <a:cs typeface="+mn-cs"/>
              </a:rPr>
              <a:t>     75</a:t>
            </a:r>
          </a:p>
          <a:p>
            <a:pPr>
              <a:defRPr/>
            </a:pPr>
            <a:r>
              <a:rPr lang="hr-HR" sz="2000" dirty="0">
                <a:latin typeface="+mn-lt"/>
                <a:cs typeface="+mn-cs"/>
              </a:rPr>
              <a:t>  </a:t>
            </a:r>
            <a:r>
              <a:rPr lang="hr-HR" sz="2000" u="sng" dirty="0">
                <a:latin typeface="+mn-lt"/>
                <a:cs typeface="+mn-cs"/>
              </a:rPr>
              <a:t> - 75</a:t>
            </a:r>
          </a:p>
          <a:p>
            <a:pPr>
              <a:defRPr/>
            </a:pPr>
            <a:r>
              <a:rPr lang="hr-HR" sz="2000" dirty="0">
                <a:latin typeface="+mn-lt"/>
                <a:cs typeface="+mn-cs"/>
              </a:rPr>
              <a:t>        0</a:t>
            </a:r>
          </a:p>
          <a:p>
            <a:pPr>
              <a:defRPr/>
            </a:pPr>
            <a:r>
              <a:rPr lang="hr-HR" sz="2000" dirty="0">
                <a:latin typeface="+mn-lt"/>
                <a:cs typeface="+mn-cs"/>
              </a:rPr>
              <a:t>   </a:t>
            </a:r>
            <a:endParaRPr lang="en-US" sz="2000" dirty="0">
              <a:latin typeface="+mn-lt"/>
              <a:cs typeface="+mn-cs"/>
            </a:endParaRPr>
          </a:p>
        </p:txBody>
      </p:sp>
      <p:sp>
        <p:nvSpPr>
          <p:cNvPr id="6150" name="TekstniOkvir 9"/>
          <p:cNvSpPr txBox="1">
            <a:spLocks noChangeArrowheads="1"/>
          </p:cNvSpPr>
          <p:nvPr/>
        </p:nvSpPr>
        <p:spPr bwMode="auto">
          <a:xfrm>
            <a:off x="3171825" y="2906713"/>
            <a:ext cx="5437188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hr-HR" sz="2000" dirty="0">
                <a:latin typeface="+mn-lt"/>
                <a:cs typeface="+mn-cs"/>
              </a:rPr>
              <a:t>Kada je vrijednost stotica djeljenika manja od </a:t>
            </a:r>
          </a:p>
          <a:p>
            <a:pPr>
              <a:defRPr/>
            </a:pPr>
            <a:r>
              <a:rPr lang="hr-HR" sz="2000" dirty="0">
                <a:latin typeface="+mn-lt"/>
                <a:cs typeface="+mn-cs"/>
              </a:rPr>
              <a:t>vrijednosti djelitelja, dijeljenje počinjemo </a:t>
            </a:r>
          </a:p>
          <a:p>
            <a:pPr>
              <a:defRPr/>
            </a:pPr>
            <a:r>
              <a:rPr lang="hr-HR" sz="2000" dirty="0">
                <a:latin typeface="+mn-lt"/>
                <a:cs typeface="+mn-cs"/>
              </a:rPr>
              <a:t>dvoznamenkastom skupinom znamenaka </a:t>
            </a:r>
          </a:p>
          <a:p>
            <a:pPr>
              <a:defRPr/>
            </a:pPr>
            <a:r>
              <a:rPr lang="hr-HR" sz="2000" dirty="0">
                <a:latin typeface="+mn-lt"/>
                <a:cs typeface="+mn-cs"/>
              </a:rPr>
              <a:t>koje se nalaze na najvećim mjesnim vrijednostima.</a:t>
            </a:r>
          </a:p>
          <a:p>
            <a:pPr>
              <a:defRPr/>
            </a:pPr>
            <a:endParaRPr lang="hr-HR" dirty="0">
              <a:latin typeface="+mn-lt"/>
              <a:cs typeface="+mn-cs"/>
            </a:endParaRPr>
          </a:p>
        </p:txBody>
      </p:sp>
      <p:sp>
        <p:nvSpPr>
          <p:cNvPr id="10" name="Zaobljeni pravokutnik 5"/>
          <p:cNvSpPr/>
          <p:nvPr/>
        </p:nvSpPr>
        <p:spPr>
          <a:xfrm>
            <a:off x="2797175" y="2667000"/>
            <a:ext cx="5832475" cy="2019300"/>
          </a:xfrm>
          <a:prstGeom prst="roundRect">
            <a:avLst/>
          </a:prstGeom>
          <a:noFill/>
          <a:ln>
            <a:solidFill>
              <a:srgbClr val="FF7C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hr-HR" sz="2400" dirty="0">
              <a:solidFill>
                <a:schemeClr val="tx1"/>
              </a:solidFill>
            </a:endParaRPr>
          </a:p>
        </p:txBody>
      </p:sp>
      <p:sp>
        <p:nvSpPr>
          <p:cNvPr id="3" name="Arc 2"/>
          <p:cNvSpPr/>
          <p:nvPr/>
        </p:nvSpPr>
        <p:spPr>
          <a:xfrm rot="18565351">
            <a:off x="1011237" y="2917826"/>
            <a:ext cx="339725" cy="412750"/>
          </a:xfrm>
          <a:prstGeom prst="arc">
            <a:avLst/>
          </a:prstGeom>
          <a:ln w="19050">
            <a:solidFill>
              <a:srgbClr val="FF7C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hr-HR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  <p:bldP spid="6150" grpId="0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Slika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2225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Naslov 1"/>
          <p:cNvSpPr>
            <a:spLocks noGrp="1"/>
          </p:cNvSpPr>
          <p:nvPr>
            <p:ph type="title" idx="4294967295"/>
          </p:nvPr>
        </p:nvSpPr>
        <p:spPr>
          <a:xfrm>
            <a:off x="381000" y="379413"/>
            <a:ext cx="8229600" cy="446087"/>
          </a:xfrm>
        </p:spPr>
        <p:txBody>
          <a:bodyPr/>
          <a:lstStyle/>
          <a:p>
            <a:pPr eaLnBrk="1" hangingPunct="1"/>
            <a:r>
              <a:rPr lang="hr-HR" sz="2800" b="1" dirty="0" smtClean="0">
                <a:solidFill>
                  <a:schemeClr val="bg1"/>
                </a:solidFill>
              </a:rPr>
              <a:t>OVO ZAPIŠI U BILJEŽNICU!</a:t>
            </a:r>
            <a:endParaRPr lang="en-US" sz="2800" b="1" dirty="0" smtClean="0">
              <a:solidFill>
                <a:schemeClr val="bg1"/>
              </a:solidFill>
            </a:endParaRPr>
          </a:p>
        </p:txBody>
      </p:sp>
      <p:sp>
        <p:nvSpPr>
          <p:cNvPr id="8212" name="TekstniOkvir 13"/>
          <p:cNvSpPr txBox="1">
            <a:spLocks noChangeArrowheads="1"/>
          </p:cNvSpPr>
          <p:nvPr/>
        </p:nvSpPr>
        <p:spPr bwMode="auto">
          <a:xfrm>
            <a:off x="1905000" y="6015038"/>
            <a:ext cx="5064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hr-HR" dirty="0">
                <a:latin typeface="+mn-lt"/>
                <a:cs typeface="+mn-cs"/>
              </a:rPr>
              <a:t>Udio svakog učenika iz razreda u zaradi jest 23 kune.</a:t>
            </a:r>
            <a:endParaRPr lang="en-US" dirty="0">
              <a:latin typeface="+mn-lt"/>
              <a:cs typeface="+mn-cs"/>
            </a:endParaRPr>
          </a:p>
        </p:txBody>
      </p:sp>
      <p:sp>
        <p:nvSpPr>
          <p:cNvPr id="8218" name="TekstniOkvir 15"/>
          <p:cNvSpPr txBox="1">
            <a:spLocks noChangeArrowheads="1"/>
          </p:cNvSpPr>
          <p:nvPr/>
        </p:nvSpPr>
        <p:spPr bwMode="auto">
          <a:xfrm>
            <a:off x="2895600" y="990600"/>
            <a:ext cx="38036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hr-HR" sz="2400" dirty="0">
                <a:latin typeface="+mn-lt"/>
                <a:cs typeface="+mn-cs"/>
              </a:rPr>
              <a:t>PISANO DIJELJENJE (575 : 25)</a:t>
            </a:r>
            <a:endParaRPr lang="en-US" sz="2400" dirty="0">
              <a:latin typeface="+mn-lt"/>
              <a:cs typeface="+mn-cs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762000" y="3424238"/>
          <a:ext cx="1136645" cy="1884611"/>
        </p:xfrm>
        <a:graphic>
          <a:graphicData uri="http://schemas.openxmlformats.org/drawingml/2006/table">
            <a:tbl>
              <a:tblPr/>
              <a:tblGrid>
                <a:gridCol w="374645"/>
                <a:gridCol w="381000"/>
                <a:gridCol w="381000"/>
              </a:tblGrid>
              <a:tr h="3606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00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 S</a:t>
                      </a:r>
                      <a:endParaRPr lang="en-US" sz="2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C63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000" dirty="0" smtClean="0">
                          <a:solidFill>
                            <a:srgbClr val="FFFFFF"/>
                          </a:solidFill>
                          <a:latin typeface="+mn-lt"/>
                          <a:ea typeface="Calibri"/>
                          <a:cs typeface="Times New Roman"/>
                        </a:rPr>
                        <a:t> D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5A7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000" dirty="0" smtClean="0">
                          <a:solidFill>
                            <a:srgbClr val="FFFFFF"/>
                          </a:solidFill>
                          <a:latin typeface="+mn-lt"/>
                          <a:ea typeface="Calibri"/>
                          <a:cs typeface="Times New Roman"/>
                        </a:rPr>
                        <a:t>  J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94B2"/>
                    </a:solidFill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hr-HR" sz="20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5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hr-HR" sz="20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-5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0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7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0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0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0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7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0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-7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000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5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2000" baseline="0" dirty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000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5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000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5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000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9" name="Tablica 10"/>
          <p:cNvGraphicFramePr>
            <a:graphicFrameLocks noGrp="1"/>
          </p:cNvGraphicFramePr>
          <p:nvPr/>
        </p:nvGraphicFramePr>
        <p:xfrm>
          <a:off x="2701925" y="3429000"/>
          <a:ext cx="726430" cy="690977"/>
        </p:xfrm>
        <a:graphic>
          <a:graphicData uri="http://schemas.openxmlformats.org/drawingml/2006/table">
            <a:tbl>
              <a:tblPr/>
              <a:tblGrid>
                <a:gridCol w="365027"/>
                <a:gridCol w="361403"/>
              </a:tblGrid>
              <a:tr h="3212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000" dirty="0" smtClean="0">
                          <a:solidFill>
                            <a:srgbClr val="FFFFFF"/>
                          </a:solidFill>
                          <a:latin typeface="+mn-lt"/>
                          <a:ea typeface="Calibri"/>
                          <a:cs typeface="Times New Roman"/>
                        </a:rPr>
                        <a:t> D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5A7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000" dirty="0" smtClean="0">
                          <a:solidFill>
                            <a:srgbClr val="FFFFFF"/>
                          </a:solidFill>
                          <a:latin typeface="+mn-lt"/>
                          <a:ea typeface="Calibri"/>
                          <a:cs typeface="Times New Roman"/>
                        </a:rPr>
                        <a:t>  J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94B2"/>
                    </a:solidFill>
                  </a:tcPr>
                </a:tc>
              </a:tr>
              <a:tr h="3697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0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2</a:t>
                      </a:r>
                      <a:endParaRPr lang="en-US" sz="20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000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938338" y="3719513"/>
            <a:ext cx="757237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hr-HR" sz="2000" dirty="0">
                <a:latin typeface="+mn-lt"/>
                <a:cs typeface="+mn-cs"/>
              </a:rPr>
              <a:t>: 25 =</a:t>
            </a: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762000" y="4343400"/>
            <a:ext cx="76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1143000" y="4953000"/>
            <a:ext cx="76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752600" y="4119563"/>
            <a:ext cx="0" cy="3000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682625" y="1649413"/>
            <a:ext cx="8229600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hr-HR" dirty="0">
                <a:latin typeface="+mn-lt"/>
                <a:cs typeface="+mn-cs"/>
              </a:rPr>
              <a:t>25 učenika nekog razreda izradilo je isto toliko jednakih božićnih ukrasa. </a:t>
            </a:r>
          </a:p>
          <a:p>
            <a:pPr>
              <a:defRPr/>
            </a:pPr>
            <a:r>
              <a:rPr lang="hr-HR" dirty="0">
                <a:latin typeface="+mn-lt"/>
                <a:cs typeface="+mn-cs"/>
              </a:rPr>
              <a:t>Na školskom su sajmu učenici prodali sve svoje ukrase. Zaradili su 575 kuna. </a:t>
            </a:r>
          </a:p>
          <a:p>
            <a:pPr>
              <a:defRPr/>
            </a:pPr>
            <a:endParaRPr lang="hr-HR" dirty="0">
              <a:latin typeface="+mn-lt"/>
              <a:cs typeface="+mn-cs"/>
            </a:endParaRPr>
          </a:p>
          <a:p>
            <a:pPr>
              <a:defRPr/>
            </a:pPr>
            <a:r>
              <a:rPr lang="hr-HR" dirty="0">
                <a:latin typeface="+mn-lt"/>
                <a:cs typeface="+mn-cs"/>
              </a:rPr>
              <a:t>Koliki je udio u zaradi svakog učenika tog razreda?</a:t>
            </a:r>
          </a:p>
        </p:txBody>
      </p:sp>
      <p:sp>
        <p:nvSpPr>
          <p:cNvPr id="17" name="TekstniOkvir 11"/>
          <p:cNvSpPr txBox="1">
            <a:spLocks noChangeArrowheads="1"/>
          </p:cNvSpPr>
          <p:nvPr/>
        </p:nvSpPr>
        <p:spPr bwMode="auto">
          <a:xfrm>
            <a:off x="5029200" y="3363913"/>
            <a:ext cx="211613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hr-HR" sz="2000" dirty="0">
                <a:latin typeface="+mn-lt"/>
                <a:cs typeface="+mn-cs"/>
              </a:rPr>
              <a:t>   575 : 25 = 23</a:t>
            </a:r>
          </a:p>
          <a:p>
            <a:pPr>
              <a:defRPr/>
            </a:pPr>
            <a:r>
              <a:rPr lang="hr-HR" sz="2000" dirty="0" smtClean="0">
                <a:latin typeface="+mn-lt"/>
                <a:cs typeface="+mn-cs"/>
              </a:rPr>
              <a:t> </a:t>
            </a:r>
            <a:r>
              <a:rPr lang="hr-HR" sz="2000" dirty="0" smtClean="0">
                <a:latin typeface="+mn-lt"/>
                <a:cs typeface="+mn-cs"/>
              </a:rPr>
              <a:t>     75</a:t>
            </a:r>
            <a:endParaRPr lang="hr-HR" sz="2000" dirty="0">
              <a:latin typeface="+mn-lt"/>
              <a:cs typeface="+mn-cs"/>
            </a:endParaRPr>
          </a:p>
          <a:p>
            <a:pPr>
              <a:defRPr/>
            </a:pPr>
            <a:r>
              <a:rPr lang="hr-HR" sz="2000" dirty="0" smtClean="0">
                <a:latin typeface="+mn-lt"/>
                <a:cs typeface="+mn-cs"/>
              </a:rPr>
              <a:t>        0</a:t>
            </a:r>
            <a:endParaRPr lang="hr-HR" sz="2000" dirty="0">
              <a:latin typeface="+mn-lt"/>
              <a:cs typeface="+mn-cs"/>
            </a:endParaRPr>
          </a:p>
          <a:p>
            <a:pPr>
              <a:defRPr/>
            </a:pPr>
            <a:r>
              <a:rPr lang="hr-HR" sz="2000" dirty="0">
                <a:latin typeface="+mn-lt"/>
                <a:cs typeface="+mn-cs"/>
              </a:rPr>
              <a:t>   </a:t>
            </a:r>
            <a:endParaRPr lang="en-US" sz="2000" dirty="0">
              <a:latin typeface="+mn-lt"/>
              <a:cs typeface="+mn-cs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Na slajdu prije ovoga je pisalo da prepišeš u bilježnicu! </a:t>
            </a:r>
            <a:endParaRPr lang="en-US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Nakon toga riješi zadatke na stranici 119 i pošalji mi na pregled.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1246</TotalTime>
  <Words>518</Words>
  <Application>Microsoft Office PowerPoint</Application>
  <PresentationFormat>Prikaz na zaslonu (4:3)</PresentationFormat>
  <Paragraphs>120</Paragraphs>
  <Slides>9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0" baseType="lpstr">
      <vt:lpstr>Office tema</vt:lpstr>
      <vt:lpstr>MATEMATIKA</vt:lpstr>
      <vt:lpstr>Slajd 2</vt:lpstr>
      <vt:lpstr>PISANO DIJELJENJE (575 : 25)</vt:lpstr>
      <vt:lpstr>PISANO DIJELJENJE   (575 : 25)</vt:lpstr>
      <vt:lpstr>PISANO DIJELJENJE   (575 : 28)</vt:lpstr>
      <vt:lpstr>PISANO DIJELJENJE   (575 : 25)</vt:lpstr>
      <vt:lpstr>PISANO DIJELJENJE   (575 : 25)</vt:lpstr>
      <vt:lpstr>OVO ZAPIŠI U BILJEŽNICU!</vt:lpstr>
      <vt:lpstr>Na slajdu prije ovoga je pisalo da prepišeš u bilježnicu! 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Množenje brojeva</dc:title>
  <dc:creator>Graciella</dc:creator>
  <cp:lastModifiedBy>Marina</cp:lastModifiedBy>
  <cp:revision>145</cp:revision>
  <dcterms:created xsi:type="dcterms:W3CDTF">2014-01-19T22:09:30Z</dcterms:created>
  <dcterms:modified xsi:type="dcterms:W3CDTF">2020-04-26T18:49:00Z</dcterms:modified>
</cp:coreProperties>
</file>